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obo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9fe60936e2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9fe60936e2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9fe60936e2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9fe60936e2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9fe60936e2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9fe60936e2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9fe60936e2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9fe60936e2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9fe60936e2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9fe60936e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9fe60936e2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9fe60936e2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9fe60936e2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9fe60936e2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9fe60936e2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9fe60936e2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9fe60936e2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9fe60936e2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9fe60936e2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9fe60936e2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9fe60936e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9fe60936e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9fe60936e2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9fe60936e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9fe60936e2_0_2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9fe60936e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9fe60936e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9fe60936e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7.jpg"/><Relationship Id="rId5"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Big Data ?</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DataVault LLC</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nvSpPr>
        <p:spPr>
          <a:xfrm>
            <a:off x="230475" y="242625"/>
            <a:ext cx="8637300" cy="469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800">
                <a:solidFill>
                  <a:srgbClr val="FFFFFF"/>
                </a:solidFill>
              </a:rPr>
              <a:t> </a:t>
            </a:r>
            <a:r>
              <a:rPr b="1" lang="en" sz="2000" u="sng">
                <a:solidFill>
                  <a:srgbClr val="FFFFFF"/>
                </a:solidFill>
              </a:rPr>
              <a:t>Semi-structured Data:</a:t>
            </a:r>
            <a:endParaRPr b="1" sz="2000" u="sng">
              <a:solidFill>
                <a:srgbClr val="FFFFFF"/>
              </a:solidFill>
            </a:endParaRPr>
          </a:p>
          <a:p>
            <a:pPr indent="0" lvl="0" marL="0" rtl="0" algn="l">
              <a:lnSpc>
                <a:spcPct val="115000"/>
              </a:lnSpc>
              <a:spcBef>
                <a:spcPts val="1400"/>
              </a:spcBef>
              <a:spcAft>
                <a:spcPts val="0"/>
              </a:spcAft>
              <a:buNone/>
            </a:pPr>
            <a:r>
              <a:t/>
            </a:r>
            <a:endParaRPr b="1" sz="1800">
              <a:solidFill>
                <a:srgbClr val="FFFFFF"/>
              </a:solidFill>
            </a:endParaRPr>
          </a:p>
          <a:p>
            <a:pPr indent="0" lvl="0" marL="0" rtl="0" algn="l">
              <a:lnSpc>
                <a:spcPct val="115000"/>
              </a:lnSpc>
              <a:spcBef>
                <a:spcPts val="400"/>
              </a:spcBef>
              <a:spcAft>
                <a:spcPts val="0"/>
              </a:spcAft>
              <a:buNone/>
            </a:pPr>
            <a:r>
              <a:rPr lang="en" sz="1800">
                <a:solidFill>
                  <a:srgbClr val="FFFFFF"/>
                </a:solidFill>
              </a:rPr>
              <a:t>Semi-structured data can contain both the forms of data.</a:t>
            </a:r>
            <a:endParaRPr sz="1800">
              <a:solidFill>
                <a:srgbClr val="FFFFFF"/>
              </a:solidFill>
            </a:endParaRPr>
          </a:p>
          <a:p>
            <a:pPr indent="0" lvl="0" marL="0" rtl="0" algn="l">
              <a:lnSpc>
                <a:spcPct val="115000"/>
              </a:lnSpc>
              <a:spcBef>
                <a:spcPts val="1600"/>
              </a:spcBef>
              <a:spcAft>
                <a:spcPts val="0"/>
              </a:spcAft>
              <a:buNone/>
            </a:pPr>
            <a:r>
              <a:rPr lang="en" sz="1800">
                <a:solidFill>
                  <a:srgbClr val="FFFFFF"/>
                </a:solidFill>
              </a:rPr>
              <a:t>We can see semi-structured data as a structured in form but it is actually not defined with e.g. a table definition in relational DBMS.</a:t>
            </a:r>
            <a:endParaRPr sz="1800">
              <a:solidFill>
                <a:srgbClr val="FFFFFF"/>
              </a:solidFill>
            </a:endParaRPr>
          </a:p>
          <a:p>
            <a:pPr indent="0" lvl="0" marL="0" rtl="0" algn="l">
              <a:lnSpc>
                <a:spcPct val="115000"/>
              </a:lnSpc>
              <a:spcBef>
                <a:spcPts val="1600"/>
              </a:spcBef>
              <a:spcAft>
                <a:spcPts val="0"/>
              </a:spcAft>
              <a:buNone/>
            </a:pPr>
            <a:r>
              <a:rPr lang="en" sz="1800">
                <a:solidFill>
                  <a:srgbClr val="FFFFFF"/>
                </a:solidFill>
              </a:rPr>
              <a:t>Example of semi-structured data is a data represented in an XML or JSON file.</a:t>
            </a:r>
            <a:endParaRPr sz="1800">
              <a:solidFill>
                <a:srgbClr val="FFFFFF"/>
              </a:solidFill>
            </a:endParaRPr>
          </a:p>
          <a:p>
            <a:pPr indent="0" lvl="0" marL="0" rtl="0" algn="l">
              <a:spcBef>
                <a:spcPts val="1600"/>
              </a:spcBef>
              <a:spcAft>
                <a:spcPts val="0"/>
              </a:spcAft>
              <a:buNone/>
            </a:pPr>
            <a:r>
              <a:t/>
            </a:r>
            <a:endParaRPr>
              <a:solidFill>
                <a:srgbClr val="FFFFFF"/>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Semi-Structured Data Example:</a:t>
            </a:r>
            <a:endParaRPr/>
          </a:p>
        </p:txBody>
      </p:sp>
      <p:pic>
        <p:nvPicPr>
          <p:cNvPr id="129" name="Google Shape;129;p23"/>
          <p:cNvPicPr preferRelativeResize="0"/>
          <p:nvPr/>
        </p:nvPicPr>
        <p:blipFill>
          <a:blip r:embed="rId3">
            <a:alphaModFix/>
          </a:blip>
          <a:stretch>
            <a:fillRect/>
          </a:stretch>
        </p:blipFill>
        <p:spPr>
          <a:xfrm>
            <a:off x="2543938" y="1811225"/>
            <a:ext cx="4078025" cy="3332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nvSpPr>
        <p:spPr>
          <a:xfrm>
            <a:off x="230475" y="242625"/>
            <a:ext cx="8637300" cy="4694700"/>
          </a:xfrm>
          <a:prstGeom prst="rect">
            <a:avLst/>
          </a:prstGeom>
          <a:noFill/>
          <a:ln>
            <a:noFill/>
          </a:ln>
        </p:spPr>
        <p:txBody>
          <a:bodyPr anchorCtr="0" anchor="t" bIns="91425" lIns="91425" spcFirstLastPara="1" rIns="91425" wrap="square" tIns="91425">
            <a:noAutofit/>
          </a:bodyPr>
          <a:lstStyle/>
          <a:p>
            <a:pPr indent="0" lvl="0" marL="0" rtl="0" algn="l">
              <a:lnSpc>
                <a:spcPct val="155000"/>
              </a:lnSpc>
              <a:spcBef>
                <a:spcPts val="1800"/>
              </a:spcBef>
              <a:spcAft>
                <a:spcPts val="0"/>
              </a:spcAft>
              <a:buNone/>
            </a:pPr>
            <a:r>
              <a:rPr b="1" lang="en" sz="2000" u="sng">
                <a:solidFill>
                  <a:srgbClr val="FFFFFF"/>
                </a:solidFill>
              </a:rPr>
              <a:t>Unstructured Data:</a:t>
            </a:r>
            <a:endParaRPr b="1" sz="2000" u="sng">
              <a:solidFill>
                <a:srgbClr val="FFFFFF"/>
              </a:solidFill>
            </a:endParaRPr>
          </a:p>
          <a:p>
            <a:pPr indent="0" lvl="0" marL="0" rtl="0" algn="l">
              <a:lnSpc>
                <a:spcPct val="115000"/>
              </a:lnSpc>
              <a:spcBef>
                <a:spcPts val="400"/>
              </a:spcBef>
              <a:spcAft>
                <a:spcPts val="0"/>
              </a:spcAft>
              <a:buNone/>
            </a:pPr>
            <a:r>
              <a:rPr lang="en" sz="1800">
                <a:solidFill>
                  <a:srgbClr val="FFFFFF"/>
                </a:solidFill>
              </a:rPr>
              <a:t>Any data with unknown form or the structure is classified as unstructured data. </a:t>
            </a:r>
            <a:endParaRPr sz="1800">
              <a:solidFill>
                <a:srgbClr val="FFFFFF"/>
              </a:solidFill>
            </a:endParaRPr>
          </a:p>
          <a:p>
            <a:pPr indent="0" lvl="0" marL="0" rtl="0" algn="l">
              <a:lnSpc>
                <a:spcPct val="115000"/>
              </a:lnSpc>
              <a:spcBef>
                <a:spcPts val="1600"/>
              </a:spcBef>
              <a:spcAft>
                <a:spcPts val="0"/>
              </a:spcAft>
              <a:buNone/>
            </a:pPr>
            <a:r>
              <a:rPr lang="en" sz="1800">
                <a:solidFill>
                  <a:srgbClr val="FFFFFF"/>
                </a:solidFill>
              </a:rPr>
              <a:t>In addition to the size being huge, unstructured data poses multiple challenges in terms of its processing for deriving value out of it. </a:t>
            </a:r>
            <a:endParaRPr sz="1800">
              <a:solidFill>
                <a:srgbClr val="FFFFFF"/>
              </a:solidFill>
            </a:endParaRPr>
          </a:p>
          <a:p>
            <a:pPr indent="0" lvl="0" marL="0" rtl="0" algn="l">
              <a:lnSpc>
                <a:spcPct val="115000"/>
              </a:lnSpc>
              <a:spcBef>
                <a:spcPts val="1600"/>
              </a:spcBef>
              <a:spcAft>
                <a:spcPts val="0"/>
              </a:spcAft>
              <a:buNone/>
            </a:pPr>
            <a:r>
              <a:rPr lang="en" sz="1800">
                <a:solidFill>
                  <a:srgbClr val="FFFFFF"/>
                </a:solidFill>
              </a:rPr>
              <a:t>A typical example of unstructured data is a heterogeneous data source containing a combination of simple text files, images, videos etc. </a:t>
            </a:r>
            <a:endParaRPr sz="1800">
              <a:solidFill>
                <a:srgbClr val="FFFFFF"/>
              </a:solidFill>
            </a:endParaRPr>
          </a:p>
          <a:p>
            <a:pPr indent="0" lvl="0" marL="0" rtl="0" algn="l">
              <a:lnSpc>
                <a:spcPct val="115000"/>
              </a:lnSpc>
              <a:spcBef>
                <a:spcPts val="1600"/>
              </a:spcBef>
              <a:spcAft>
                <a:spcPts val="0"/>
              </a:spcAft>
              <a:buNone/>
            </a:pPr>
            <a:r>
              <a:rPr lang="en" sz="1800">
                <a:solidFill>
                  <a:srgbClr val="FFFFFF"/>
                </a:solidFill>
              </a:rPr>
              <a:t>Now day organizations have wealth of data available with them but unfortunately, they don't know how to derive value out of it since this data is in its raw form or unstructured format.</a:t>
            </a:r>
            <a:endParaRPr sz="1800">
              <a:solidFill>
                <a:srgbClr val="FFFFFF"/>
              </a:solidFill>
            </a:endParaRPr>
          </a:p>
          <a:p>
            <a:pPr indent="0" lvl="0" marL="0" rtl="0" algn="l">
              <a:lnSpc>
                <a:spcPct val="115000"/>
              </a:lnSpc>
              <a:spcBef>
                <a:spcPts val="1600"/>
              </a:spcBef>
              <a:spcAft>
                <a:spcPts val="0"/>
              </a:spcAft>
              <a:buNone/>
            </a:pPr>
            <a:r>
              <a:t/>
            </a:r>
            <a:endParaRPr b="1" sz="1800">
              <a:solidFill>
                <a:srgbClr val="FFFFFF"/>
              </a:solidFill>
            </a:endParaRPr>
          </a:p>
          <a:p>
            <a:pPr indent="0" lvl="0" marL="0" rtl="0" algn="l">
              <a:spcBef>
                <a:spcPts val="1600"/>
              </a:spcBef>
              <a:spcAft>
                <a:spcPts val="0"/>
              </a:spcAft>
              <a:buNone/>
            </a:pPr>
            <a:r>
              <a:t/>
            </a:r>
            <a:endParaRPr>
              <a:solidFill>
                <a:srgbClr val="FFFFFF"/>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Uns</a:t>
            </a:r>
            <a:r>
              <a:rPr lang="en"/>
              <a:t>tructured Data Example:</a:t>
            </a:r>
            <a:endParaRPr/>
          </a:p>
        </p:txBody>
      </p:sp>
      <p:pic>
        <p:nvPicPr>
          <p:cNvPr id="140" name="Google Shape;140;p25"/>
          <p:cNvPicPr preferRelativeResize="0"/>
          <p:nvPr/>
        </p:nvPicPr>
        <p:blipFill>
          <a:blip r:embed="rId3">
            <a:alphaModFix/>
          </a:blip>
          <a:stretch>
            <a:fillRect/>
          </a:stretch>
        </p:blipFill>
        <p:spPr>
          <a:xfrm>
            <a:off x="152400" y="2410575"/>
            <a:ext cx="3440699" cy="2580524"/>
          </a:xfrm>
          <a:prstGeom prst="rect">
            <a:avLst/>
          </a:prstGeom>
          <a:noFill/>
          <a:ln>
            <a:noFill/>
          </a:ln>
        </p:spPr>
      </p:pic>
      <p:pic>
        <p:nvPicPr>
          <p:cNvPr id="141" name="Google Shape;141;p25"/>
          <p:cNvPicPr preferRelativeResize="0"/>
          <p:nvPr/>
        </p:nvPicPr>
        <p:blipFill>
          <a:blip r:embed="rId4">
            <a:alphaModFix/>
          </a:blip>
          <a:stretch>
            <a:fillRect/>
          </a:stretch>
        </p:blipFill>
        <p:spPr>
          <a:xfrm>
            <a:off x="2708375" y="1506427"/>
            <a:ext cx="3909653" cy="2199175"/>
          </a:xfrm>
          <a:prstGeom prst="rect">
            <a:avLst/>
          </a:prstGeom>
          <a:noFill/>
          <a:ln>
            <a:noFill/>
          </a:ln>
        </p:spPr>
      </p:pic>
      <p:pic>
        <p:nvPicPr>
          <p:cNvPr id="142" name="Google Shape;142;p25"/>
          <p:cNvPicPr preferRelativeResize="0"/>
          <p:nvPr/>
        </p:nvPicPr>
        <p:blipFill>
          <a:blip r:embed="rId5">
            <a:alphaModFix/>
          </a:blip>
          <a:stretch>
            <a:fillRect/>
          </a:stretch>
        </p:blipFill>
        <p:spPr>
          <a:xfrm>
            <a:off x="5336575" y="2571750"/>
            <a:ext cx="3723326" cy="2482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descr="Closeup from the side of a hand pushing a knob on an audio mixer" id="147" name="Google Shape;147;p26"/>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48" name="Google Shape;148;p26"/>
          <p:cNvSpPr txBox="1"/>
          <p:nvPr>
            <p:ph type="title"/>
          </p:nvPr>
        </p:nvSpPr>
        <p:spPr>
          <a:xfrm>
            <a:off x="265500" y="859500"/>
            <a:ext cx="4045200" cy="342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Characteristics</a:t>
            </a:r>
            <a:endParaRPr>
              <a:solidFill>
                <a:schemeClr val="lt1"/>
              </a:solidFill>
            </a:endParaRPr>
          </a:p>
          <a:p>
            <a:pPr indent="0" lvl="0" marL="0" rtl="0" algn="ctr">
              <a:spcBef>
                <a:spcPts val="0"/>
              </a:spcBef>
              <a:spcAft>
                <a:spcPts val="0"/>
              </a:spcAft>
              <a:buNone/>
            </a:pPr>
            <a:r>
              <a:rPr lang="en">
                <a:solidFill>
                  <a:schemeClr val="lt1"/>
                </a:solidFill>
              </a:rPr>
              <a:t>of</a:t>
            </a:r>
            <a:endParaRPr>
              <a:solidFill>
                <a:schemeClr val="lt1"/>
              </a:solidFill>
            </a:endParaRPr>
          </a:p>
          <a:p>
            <a:pPr indent="0" lvl="0" marL="0" rtl="0" algn="ctr">
              <a:spcBef>
                <a:spcPts val="0"/>
              </a:spcBef>
              <a:spcAft>
                <a:spcPts val="0"/>
              </a:spcAft>
              <a:buNone/>
            </a:pPr>
            <a:r>
              <a:rPr lang="en">
                <a:solidFill>
                  <a:schemeClr val="lt1"/>
                </a:solidFill>
              </a:rPr>
              <a:t>BIG DATA</a:t>
            </a:r>
            <a:endParaRPr>
              <a:solidFill>
                <a:schemeClr val="lt1"/>
              </a:solidFill>
            </a:endParaRPr>
          </a:p>
        </p:txBody>
      </p:sp>
      <p:sp>
        <p:nvSpPr>
          <p:cNvPr id="149" name="Google Shape;149;p2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81000" lvl="0" marL="457200" rtl="0" algn="l">
              <a:spcBef>
                <a:spcPts val="0"/>
              </a:spcBef>
              <a:spcAft>
                <a:spcPts val="0"/>
              </a:spcAft>
              <a:buSzPts val="2400"/>
              <a:buAutoNum type="arabicPeriod"/>
            </a:pPr>
            <a:r>
              <a:rPr lang="en" sz="2400"/>
              <a:t>Volume</a:t>
            </a:r>
            <a:endParaRPr sz="2400"/>
          </a:p>
          <a:p>
            <a:pPr indent="-381000" lvl="0" marL="457200" rtl="0" algn="l">
              <a:spcBef>
                <a:spcPts val="0"/>
              </a:spcBef>
              <a:spcAft>
                <a:spcPts val="0"/>
              </a:spcAft>
              <a:buSzPts val="2400"/>
              <a:buAutoNum type="arabicPeriod"/>
            </a:pPr>
            <a:r>
              <a:rPr lang="en" sz="2400"/>
              <a:t>Velocity</a:t>
            </a:r>
            <a:endParaRPr sz="2400"/>
          </a:p>
          <a:p>
            <a:pPr indent="-381000" lvl="0" marL="457200" rtl="0" algn="l">
              <a:spcBef>
                <a:spcPts val="0"/>
              </a:spcBef>
              <a:spcAft>
                <a:spcPts val="0"/>
              </a:spcAft>
              <a:buSzPts val="2400"/>
              <a:buAutoNum type="arabicPeriod"/>
            </a:pPr>
            <a:r>
              <a:rPr lang="en" sz="2400"/>
              <a:t>Variety</a:t>
            </a:r>
            <a:endParaRPr sz="2400"/>
          </a:p>
          <a:p>
            <a:pPr indent="-381000" lvl="0" marL="457200" rtl="0" algn="l">
              <a:spcBef>
                <a:spcPts val="0"/>
              </a:spcBef>
              <a:spcAft>
                <a:spcPts val="0"/>
              </a:spcAft>
              <a:buSzPts val="2400"/>
              <a:buAutoNum type="arabicPeriod"/>
            </a:pPr>
            <a:r>
              <a:rPr lang="en" sz="2400"/>
              <a:t>Veracity</a:t>
            </a:r>
            <a:endParaRPr sz="2400"/>
          </a:p>
          <a:p>
            <a:pPr indent="-381000" lvl="0" marL="457200" rtl="0" algn="l">
              <a:spcBef>
                <a:spcPts val="0"/>
              </a:spcBef>
              <a:spcAft>
                <a:spcPts val="0"/>
              </a:spcAft>
              <a:buSzPts val="2400"/>
              <a:buAutoNum type="arabicPeriod"/>
            </a:pPr>
            <a:r>
              <a:rPr lang="en" sz="2400"/>
              <a:t>Value</a:t>
            </a: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nvSpPr>
        <p:spPr>
          <a:xfrm>
            <a:off x="230475" y="242625"/>
            <a:ext cx="8637300" cy="4694700"/>
          </a:xfrm>
          <a:prstGeom prst="rect">
            <a:avLst/>
          </a:prstGeom>
          <a:noFill/>
          <a:ln>
            <a:noFill/>
          </a:ln>
        </p:spPr>
        <p:txBody>
          <a:bodyPr anchorCtr="0" anchor="t" bIns="91425" lIns="91425" spcFirstLastPara="1" rIns="91425" wrap="square" tIns="91425">
            <a:noAutofit/>
          </a:bodyPr>
          <a:lstStyle/>
          <a:p>
            <a:pPr indent="0" lvl="0" marL="0" rtl="0" algn="l">
              <a:lnSpc>
                <a:spcPct val="155000"/>
              </a:lnSpc>
              <a:spcBef>
                <a:spcPts val="1800"/>
              </a:spcBef>
              <a:spcAft>
                <a:spcPts val="0"/>
              </a:spcAft>
              <a:buNone/>
            </a:pPr>
            <a:r>
              <a:rPr b="1" lang="en" sz="2000" u="sng">
                <a:solidFill>
                  <a:srgbClr val="FFFFFF"/>
                </a:solidFill>
              </a:rPr>
              <a:t>Volume</a:t>
            </a:r>
            <a:r>
              <a:rPr b="1" lang="en" sz="2000" u="sng">
                <a:solidFill>
                  <a:srgbClr val="FFFFFF"/>
                </a:solidFill>
              </a:rPr>
              <a:t>:</a:t>
            </a:r>
            <a:endParaRPr b="1" sz="2000" u="sng">
              <a:solidFill>
                <a:srgbClr val="FFFFFF"/>
              </a:solidFill>
            </a:endParaRPr>
          </a:p>
          <a:p>
            <a:pPr indent="0" lvl="0" marL="0" rtl="0" algn="l">
              <a:lnSpc>
                <a:spcPct val="155000"/>
              </a:lnSpc>
              <a:spcBef>
                <a:spcPts val="1800"/>
              </a:spcBef>
              <a:spcAft>
                <a:spcPts val="0"/>
              </a:spcAft>
              <a:buNone/>
            </a:pPr>
            <a:r>
              <a:t/>
            </a:r>
            <a:endParaRPr b="1" sz="2000" u="sng">
              <a:solidFill>
                <a:srgbClr val="FFFFFF"/>
              </a:solidFill>
            </a:endParaRPr>
          </a:p>
          <a:p>
            <a:pPr indent="0" lvl="0" marL="0" rtl="0" algn="l">
              <a:lnSpc>
                <a:spcPct val="115000"/>
              </a:lnSpc>
              <a:spcBef>
                <a:spcPts val="400"/>
              </a:spcBef>
              <a:spcAft>
                <a:spcPts val="0"/>
              </a:spcAft>
              <a:buNone/>
            </a:pPr>
            <a:r>
              <a:rPr lang="en" sz="1800">
                <a:solidFill>
                  <a:srgbClr val="FFFFFF"/>
                </a:solidFill>
                <a:latin typeface="Georgia"/>
                <a:ea typeface="Georgia"/>
                <a:cs typeface="Georgia"/>
                <a:sym typeface="Georgia"/>
              </a:rPr>
              <a:t>It refers to the size of Big Data. </a:t>
            </a:r>
            <a:endParaRPr sz="1800">
              <a:solidFill>
                <a:srgbClr val="FFFFFF"/>
              </a:solidFill>
              <a:latin typeface="Georgia"/>
              <a:ea typeface="Georgia"/>
              <a:cs typeface="Georgia"/>
              <a:sym typeface="Georgia"/>
            </a:endParaRPr>
          </a:p>
          <a:p>
            <a:pPr indent="0" lvl="0" marL="0" rtl="0" algn="l">
              <a:lnSpc>
                <a:spcPct val="115000"/>
              </a:lnSpc>
              <a:spcBef>
                <a:spcPts val="1600"/>
              </a:spcBef>
              <a:spcAft>
                <a:spcPts val="0"/>
              </a:spcAft>
              <a:buNone/>
            </a:pPr>
            <a:r>
              <a:rPr lang="en" sz="1800">
                <a:solidFill>
                  <a:srgbClr val="FFFFFF"/>
                </a:solidFill>
                <a:latin typeface="Georgia"/>
                <a:ea typeface="Georgia"/>
                <a:cs typeface="Georgia"/>
                <a:sym typeface="Georgia"/>
              </a:rPr>
              <a:t>Data can be considered Big Data or not is based on the volume. </a:t>
            </a:r>
            <a:endParaRPr sz="1800">
              <a:solidFill>
                <a:srgbClr val="FFFFFF"/>
              </a:solidFill>
              <a:latin typeface="Georgia"/>
              <a:ea typeface="Georgia"/>
              <a:cs typeface="Georgia"/>
              <a:sym typeface="Georgia"/>
            </a:endParaRPr>
          </a:p>
          <a:p>
            <a:pPr indent="0" lvl="0" marL="0" rtl="0" algn="l">
              <a:lnSpc>
                <a:spcPct val="115000"/>
              </a:lnSpc>
              <a:spcBef>
                <a:spcPts val="1600"/>
              </a:spcBef>
              <a:spcAft>
                <a:spcPts val="0"/>
              </a:spcAft>
              <a:buNone/>
            </a:pPr>
            <a:r>
              <a:rPr lang="en" sz="1800">
                <a:solidFill>
                  <a:srgbClr val="FFFFFF"/>
                </a:solidFill>
                <a:latin typeface="Georgia"/>
                <a:ea typeface="Georgia"/>
                <a:cs typeface="Georgia"/>
                <a:sym typeface="Georgia"/>
              </a:rPr>
              <a:t>The rapidly increasing volume data is due to cloud-computing traffic, IoT, mobile traffic etc.</a:t>
            </a:r>
            <a:endParaRPr sz="2000">
              <a:solidFill>
                <a:srgbClr val="FFFFFF"/>
              </a:solidFill>
            </a:endParaRPr>
          </a:p>
          <a:p>
            <a:pPr indent="0" lvl="0" marL="0" rtl="0" algn="l">
              <a:lnSpc>
                <a:spcPct val="115000"/>
              </a:lnSpc>
              <a:spcBef>
                <a:spcPts val="1600"/>
              </a:spcBef>
              <a:spcAft>
                <a:spcPts val="0"/>
              </a:spcAft>
              <a:buNone/>
            </a:pPr>
            <a:r>
              <a:t/>
            </a:r>
            <a:endParaRPr b="1" sz="1800">
              <a:solidFill>
                <a:srgbClr val="FFFFFF"/>
              </a:solidFill>
            </a:endParaRPr>
          </a:p>
          <a:p>
            <a:pPr indent="0" lvl="0" marL="0" rtl="0" algn="l">
              <a:spcBef>
                <a:spcPts val="1600"/>
              </a:spcBef>
              <a:spcAft>
                <a:spcPts val="0"/>
              </a:spcAft>
              <a:buNone/>
            </a:pPr>
            <a:r>
              <a:t/>
            </a:r>
            <a:endParaRPr>
              <a:solidFill>
                <a:srgbClr val="FFFFFF"/>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8"/>
          <p:cNvSpPr txBox="1"/>
          <p:nvPr/>
        </p:nvSpPr>
        <p:spPr>
          <a:xfrm>
            <a:off x="230475" y="242625"/>
            <a:ext cx="8637300" cy="4694700"/>
          </a:xfrm>
          <a:prstGeom prst="rect">
            <a:avLst/>
          </a:prstGeom>
          <a:noFill/>
          <a:ln>
            <a:noFill/>
          </a:ln>
        </p:spPr>
        <p:txBody>
          <a:bodyPr anchorCtr="0" anchor="t" bIns="91425" lIns="91425" spcFirstLastPara="1" rIns="91425" wrap="square" tIns="91425">
            <a:noAutofit/>
          </a:bodyPr>
          <a:lstStyle/>
          <a:p>
            <a:pPr indent="0" lvl="0" marL="0" rtl="0" algn="l">
              <a:lnSpc>
                <a:spcPct val="155000"/>
              </a:lnSpc>
              <a:spcBef>
                <a:spcPts val="1800"/>
              </a:spcBef>
              <a:spcAft>
                <a:spcPts val="0"/>
              </a:spcAft>
              <a:buNone/>
            </a:pPr>
            <a:r>
              <a:rPr b="1" lang="en" sz="2000" u="sng">
                <a:solidFill>
                  <a:srgbClr val="FFFFFF"/>
                </a:solidFill>
              </a:rPr>
              <a:t>Velocity:</a:t>
            </a:r>
            <a:endParaRPr b="1" sz="2000" u="sng">
              <a:solidFill>
                <a:srgbClr val="FFFFFF"/>
              </a:solidFill>
            </a:endParaRPr>
          </a:p>
          <a:p>
            <a:pPr indent="0" lvl="0" marL="0" rtl="0" algn="l">
              <a:lnSpc>
                <a:spcPct val="218181"/>
              </a:lnSpc>
              <a:spcBef>
                <a:spcPts val="1400"/>
              </a:spcBef>
              <a:spcAft>
                <a:spcPts val="0"/>
              </a:spcAft>
              <a:buNone/>
            </a:pPr>
            <a:r>
              <a:rPr lang="en" sz="1600">
                <a:solidFill>
                  <a:srgbClr val="FFFFFF"/>
                </a:solidFill>
                <a:latin typeface="Georgia"/>
                <a:ea typeface="Georgia"/>
                <a:cs typeface="Georgia"/>
                <a:sym typeface="Georgia"/>
              </a:rPr>
              <a:t>It refers to the speed at which the data is getting accumulated. This is mainly due to IoTs, mobile data, social media etc.</a:t>
            </a:r>
            <a:endParaRPr sz="1600">
              <a:solidFill>
                <a:srgbClr val="FFFFFF"/>
              </a:solidFill>
              <a:latin typeface="Georgia"/>
              <a:ea typeface="Georgia"/>
              <a:cs typeface="Georgia"/>
              <a:sym typeface="Georgia"/>
            </a:endParaRPr>
          </a:p>
          <a:p>
            <a:pPr indent="0" lvl="0" marL="0" rtl="0" algn="l">
              <a:lnSpc>
                <a:spcPct val="218181"/>
              </a:lnSpc>
              <a:spcBef>
                <a:spcPts val="1400"/>
              </a:spcBef>
              <a:spcAft>
                <a:spcPts val="0"/>
              </a:spcAft>
              <a:buNone/>
            </a:pPr>
            <a:r>
              <a:rPr lang="en" sz="1600">
                <a:solidFill>
                  <a:srgbClr val="FFFFFF"/>
                </a:solidFill>
                <a:latin typeface="Georgia"/>
                <a:ea typeface="Georgia"/>
                <a:cs typeface="Georgia"/>
                <a:sym typeface="Georgia"/>
              </a:rPr>
              <a:t>In the year 2000, Google was receiving 32.8 million searches per day. As for 2018, Google was receiving 5.6 billion searches per day!</a:t>
            </a:r>
            <a:endParaRPr sz="1600">
              <a:solidFill>
                <a:srgbClr val="FFFFFF"/>
              </a:solidFill>
              <a:latin typeface="Georgia"/>
              <a:ea typeface="Georgia"/>
              <a:cs typeface="Georgia"/>
              <a:sym typeface="Georgia"/>
            </a:endParaRPr>
          </a:p>
          <a:p>
            <a:pPr indent="0" lvl="0" marL="0" rtl="0" algn="l">
              <a:lnSpc>
                <a:spcPct val="115000"/>
              </a:lnSpc>
              <a:spcBef>
                <a:spcPts val="0"/>
              </a:spcBef>
              <a:spcAft>
                <a:spcPts val="0"/>
              </a:spcAft>
              <a:buNone/>
            </a:pPr>
            <a:r>
              <a:t/>
            </a:r>
            <a:endParaRPr sz="1800">
              <a:solidFill>
                <a:srgbClr val="FFFFFF"/>
              </a:solidFill>
              <a:latin typeface="Georgia"/>
              <a:ea typeface="Georgia"/>
              <a:cs typeface="Georgia"/>
              <a:sym typeface="Georgia"/>
            </a:endParaRPr>
          </a:p>
          <a:p>
            <a:pPr indent="0" lvl="0" marL="0" rtl="0" algn="l">
              <a:lnSpc>
                <a:spcPct val="115000"/>
              </a:lnSpc>
              <a:spcBef>
                <a:spcPts val="1600"/>
              </a:spcBef>
              <a:spcAft>
                <a:spcPts val="0"/>
              </a:spcAft>
              <a:buNone/>
            </a:pPr>
            <a:r>
              <a:t/>
            </a:r>
            <a:endParaRPr b="1" sz="1800">
              <a:solidFill>
                <a:srgbClr val="FFFFFF"/>
              </a:solidFill>
            </a:endParaRPr>
          </a:p>
          <a:p>
            <a:pPr indent="0" lvl="0" marL="0" rtl="0" algn="l">
              <a:spcBef>
                <a:spcPts val="1600"/>
              </a:spcBef>
              <a:spcAft>
                <a:spcPts val="0"/>
              </a:spcAft>
              <a:buNone/>
            </a:pPr>
            <a:r>
              <a:t/>
            </a:r>
            <a:endParaRPr>
              <a:solidFill>
                <a:srgbClr val="FFFFFF"/>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9"/>
          <p:cNvSpPr txBox="1"/>
          <p:nvPr/>
        </p:nvSpPr>
        <p:spPr>
          <a:xfrm>
            <a:off x="230475" y="242625"/>
            <a:ext cx="8637300" cy="4694700"/>
          </a:xfrm>
          <a:prstGeom prst="rect">
            <a:avLst/>
          </a:prstGeom>
          <a:noFill/>
          <a:ln>
            <a:noFill/>
          </a:ln>
        </p:spPr>
        <p:txBody>
          <a:bodyPr anchorCtr="0" anchor="t" bIns="91425" lIns="91425" spcFirstLastPara="1" rIns="91425" wrap="square" tIns="91425">
            <a:noAutofit/>
          </a:bodyPr>
          <a:lstStyle/>
          <a:p>
            <a:pPr indent="0" lvl="0" marL="0" rtl="0" algn="l">
              <a:lnSpc>
                <a:spcPct val="155000"/>
              </a:lnSpc>
              <a:spcBef>
                <a:spcPts val="1800"/>
              </a:spcBef>
              <a:spcAft>
                <a:spcPts val="0"/>
              </a:spcAft>
              <a:buNone/>
            </a:pPr>
            <a:r>
              <a:rPr b="1" lang="en" sz="2000" u="sng">
                <a:solidFill>
                  <a:srgbClr val="FFFFFF"/>
                </a:solidFill>
              </a:rPr>
              <a:t>Variety</a:t>
            </a:r>
            <a:r>
              <a:rPr b="1" lang="en" sz="2000" u="sng">
                <a:solidFill>
                  <a:srgbClr val="FFFFFF"/>
                </a:solidFill>
              </a:rPr>
              <a:t>:</a:t>
            </a:r>
            <a:endParaRPr b="1" sz="2000" u="sng">
              <a:solidFill>
                <a:srgbClr val="FFFFFF"/>
              </a:solidFill>
            </a:endParaRPr>
          </a:p>
          <a:p>
            <a:pPr indent="0" lvl="0" marL="0" rtl="0" algn="l">
              <a:lnSpc>
                <a:spcPct val="155000"/>
              </a:lnSpc>
              <a:spcBef>
                <a:spcPts val="1800"/>
              </a:spcBef>
              <a:spcAft>
                <a:spcPts val="0"/>
              </a:spcAft>
              <a:buNone/>
            </a:pPr>
            <a:r>
              <a:t/>
            </a:r>
            <a:endParaRPr sz="1800">
              <a:solidFill>
                <a:srgbClr val="FFFFFF"/>
              </a:solidFill>
              <a:latin typeface="Georgia"/>
              <a:ea typeface="Georgia"/>
              <a:cs typeface="Georgia"/>
              <a:sym typeface="Georgia"/>
            </a:endParaRPr>
          </a:p>
          <a:p>
            <a:pPr indent="0" lvl="0" marL="0" rtl="0" algn="l">
              <a:lnSpc>
                <a:spcPct val="155000"/>
              </a:lnSpc>
              <a:spcBef>
                <a:spcPts val="1800"/>
              </a:spcBef>
              <a:spcAft>
                <a:spcPts val="0"/>
              </a:spcAft>
              <a:buNone/>
            </a:pPr>
            <a:r>
              <a:rPr lang="en" sz="1800">
                <a:solidFill>
                  <a:srgbClr val="FFFFFF"/>
                </a:solidFill>
                <a:latin typeface="Georgia"/>
                <a:ea typeface="Georgia"/>
                <a:cs typeface="Georgia"/>
                <a:sym typeface="Georgia"/>
              </a:rPr>
              <a:t>It refers to </a:t>
            </a:r>
            <a:r>
              <a:rPr b="1" lang="en" sz="1800">
                <a:solidFill>
                  <a:srgbClr val="FFFFFF"/>
                </a:solidFill>
                <a:latin typeface="Georgia"/>
                <a:ea typeface="Georgia"/>
                <a:cs typeface="Georgia"/>
                <a:sym typeface="Georgia"/>
              </a:rPr>
              <a:t>Structured</a:t>
            </a:r>
            <a:r>
              <a:rPr lang="en" sz="1800">
                <a:solidFill>
                  <a:srgbClr val="FFFFFF"/>
                </a:solidFill>
                <a:latin typeface="Georgia"/>
                <a:ea typeface="Georgia"/>
                <a:cs typeface="Georgia"/>
                <a:sym typeface="Georgia"/>
              </a:rPr>
              <a:t>, </a:t>
            </a:r>
            <a:r>
              <a:rPr b="1" lang="en" sz="1800">
                <a:solidFill>
                  <a:srgbClr val="FFFFFF"/>
                </a:solidFill>
                <a:latin typeface="Georgia"/>
                <a:ea typeface="Georgia"/>
                <a:cs typeface="Georgia"/>
                <a:sym typeface="Georgia"/>
              </a:rPr>
              <a:t>Semi-structured</a:t>
            </a:r>
            <a:r>
              <a:rPr lang="en" sz="1800">
                <a:solidFill>
                  <a:srgbClr val="FFFFFF"/>
                </a:solidFill>
                <a:latin typeface="Georgia"/>
                <a:ea typeface="Georgia"/>
                <a:cs typeface="Georgia"/>
                <a:sym typeface="Georgia"/>
              </a:rPr>
              <a:t> and </a:t>
            </a:r>
            <a:r>
              <a:rPr b="1" lang="en" sz="1800">
                <a:solidFill>
                  <a:srgbClr val="FFFFFF"/>
                </a:solidFill>
                <a:latin typeface="Georgia"/>
                <a:ea typeface="Georgia"/>
                <a:cs typeface="Georgia"/>
                <a:sym typeface="Georgia"/>
              </a:rPr>
              <a:t>Unstructured</a:t>
            </a:r>
            <a:r>
              <a:rPr lang="en" sz="1800">
                <a:solidFill>
                  <a:srgbClr val="FFFFFF"/>
                </a:solidFill>
                <a:latin typeface="Georgia"/>
                <a:ea typeface="Georgia"/>
                <a:cs typeface="Georgia"/>
                <a:sym typeface="Georgia"/>
              </a:rPr>
              <a:t> data due to different sources of data generated either by humans or by machines.</a:t>
            </a:r>
            <a:endParaRPr b="1" sz="2200" u="sng">
              <a:solidFill>
                <a:srgbClr val="FFFFFF"/>
              </a:solidFill>
            </a:endParaRPr>
          </a:p>
          <a:p>
            <a:pPr indent="0" lvl="0" marL="0" rtl="0" algn="l">
              <a:lnSpc>
                <a:spcPct val="155000"/>
              </a:lnSpc>
              <a:spcBef>
                <a:spcPts val="1800"/>
              </a:spcBef>
              <a:spcAft>
                <a:spcPts val="0"/>
              </a:spcAft>
              <a:buNone/>
            </a:pPr>
            <a:r>
              <a:t/>
            </a:r>
            <a:endParaRPr b="1" sz="2000" u="sng">
              <a:solidFill>
                <a:srgbClr val="FFFFFF"/>
              </a:solidFill>
            </a:endParaRPr>
          </a:p>
          <a:p>
            <a:pPr indent="0" lvl="0" marL="0" rtl="0" algn="l">
              <a:lnSpc>
                <a:spcPct val="115000"/>
              </a:lnSpc>
              <a:spcBef>
                <a:spcPts val="400"/>
              </a:spcBef>
              <a:spcAft>
                <a:spcPts val="0"/>
              </a:spcAft>
              <a:buNone/>
            </a:pPr>
            <a:r>
              <a:t/>
            </a:r>
            <a:endParaRPr sz="2000">
              <a:solidFill>
                <a:srgbClr val="FFFFFF"/>
              </a:solidFill>
            </a:endParaRPr>
          </a:p>
          <a:p>
            <a:pPr indent="0" lvl="0" marL="0" rtl="0" algn="l">
              <a:lnSpc>
                <a:spcPct val="115000"/>
              </a:lnSpc>
              <a:spcBef>
                <a:spcPts val="1600"/>
              </a:spcBef>
              <a:spcAft>
                <a:spcPts val="0"/>
              </a:spcAft>
              <a:buNone/>
            </a:pPr>
            <a:r>
              <a:t/>
            </a:r>
            <a:endParaRPr b="1" sz="1800">
              <a:solidFill>
                <a:srgbClr val="FFFFFF"/>
              </a:solidFill>
            </a:endParaRPr>
          </a:p>
          <a:p>
            <a:pPr indent="0" lvl="0" marL="0" rtl="0" algn="l">
              <a:spcBef>
                <a:spcPts val="1600"/>
              </a:spcBef>
              <a:spcAft>
                <a:spcPts val="0"/>
              </a:spcAft>
              <a:buNone/>
            </a:pPr>
            <a:r>
              <a:t/>
            </a:r>
            <a:endParaRPr>
              <a:solidFill>
                <a:srgbClr val="FFFFFF"/>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0"/>
          <p:cNvSpPr txBox="1"/>
          <p:nvPr/>
        </p:nvSpPr>
        <p:spPr>
          <a:xfrm>
            <a:off x="230475" y="242625"/>
            <a:ext cx="8637300" cy="4694700"/>
          </a:xfrm>
          <a:prstGeom prst="rect">
            <a:avLst/>
          </a:prstGeom>
          <a:noFill/>
          <a:ln>
            <a:noFill/>
          </a:ln>
        </p:spPr>
        <p:txBody>
          <a:bodyPr anchorCtr="0" anchor="t" bIns="91425" lIns="91425" spcFirstLastPara="1" rIns="91425" wrap="square" tIns="91425">
            <a:noAutofit/>
          </a:bodyPr>
          <a:lstStyle/>
          <a:p>
            <a:pPr indent="0" lvl="0" marL="0" rtl="0" algn="l">
              <a:lnSpc>
                <a:spcPct val="155000"/>
              </a:lnSpc>
              <a:spcBef>
                <a:spcPts val="1800"/>
              </a:spcBef>
              <a:spcAft>
                <a:spcPts val="0"/>
              </a:spcAft>
              <a:buNone/>
            </a:pPr>
            <a:r>
              <a:rPr b="1" lang="en" sz="2000" u="sng">
                <a:solidFill>
                  <a:srgbClr val="FFFFFF"/>
                </a:solidFill>
              </a:rPr>
              <a:t>Veracity:</a:t>
            </a:r>
            <a:endParaRPr b="1" sz="2200" u="sng">
              <a:solidFill>
                <a:srgbClr val="FFFFFF"/>
              </a:solidFill>
            </a:endParaRPr>
          </a:p>
          <a:p>
            <a:pPr indent="0" lvl="0" marL="0" rtl="0" algn="l">
              <a:lnSpc>
                <a:spcPct val="155000"/>
              </a:lnSpc>
              <a:spcBef>
                <a:spcPts val="1800"/>
              </a:spcBef>
              <a:spcAft>
                <a:spcPts val="0"/>
              </a:spcAft>
              <a:buNone/>
            </a:pPr>
            <a:r>
              <a:rPr lang="en" sz="1800">
                <a:solidFill>
                  <a:srgbClr val="FFFFFF"/>
                </a:solidFill>
                <a:latin typeface="Georgia"/>
                <a:ea typeface="Georgia"/>
                <a:cs typeface="Georgia"/>
                <a:sym typeface="Georgia"/>
              </a:rPr>
              <a:t>It refers to the assurance of </a:t>
            </a:r>
            <a:r>
              <a:rPr b="1" lang="en" sz="1800">
                <a:solidFill>
                  <a:srgbClr val="FFFFFF"/>
                </a:solidFill>
                <a:latin typeface="Georgia"/>
                <a:ea typeface="Georgia"/>
                <a:cs typeface="Georgia"/>
                <a:sym typeface="Georgia"/>
              </a:rPr>
              <a:t>quality/integrity/credibility/accuracy</a:t>
            </a:r>
            <a:r>
              <a:rPr lang="en" sz="1800">
                <a:solidFill>
                  <a:srgbClr val="FFFFFF"/>
                </a:solidFill>
                <a:latin typeface="Georgia"/>
                <a:ea typeface="Georgia"/>
                <a:cs typeface="Georgia"/>
                <a:sym typeface="Georgia"/>
              </a:rPr>
              <a:t> of the data. </a:t>
            </a:r>
            <a:endParaRPr sz="1800">
              <a:solidFill>
                <a:srgbClr val="FFFFFF"/>
              </a:solidFill>
              <a:latin typeface="Georgia"/>
              <a:ea typeface="Georgia"/>
              <a:cs typeface="Georgia"/>
              <a:sym typeface="Georgia"/>
            </a:endParaRPr>
          </a:p>
          <a:p>
            <a:pPr indent="0" lvl="0" marL="0" rtl="0" algn="l">
              <a:lnSpc>
                <a:spcPct val="155000"/>
              </a:lnSpc>
              <a:spcBef>
                <a:spcPts val="1800"/>
              </a:spcBef>
              <a:spcAft>
                <a:spcPts val="0"/>
              </a:spcAft>
              <a:buNone/>
            </a:pPr>
            <a:r>
              <a:rPr lang="en" sz="1800">
                <a:solidFill>
                  <a:srgbClr val="FFFFFF"/>
                </a:solidFill>
                <a:latin typeface="Georgia"/>
                <a:ea typeface="Georgia"/>
                <a:cs typeface="Georgia"/>
                <a:sym typeface="Georgia"/>
              </a:rPr>
              <a:t>Since the data is collected from multiple sources, we need to check the data for accuracy before using it for business insights.</a:t>
            </a:r>
            <a:endParaRPr b="1" sz="2200" u="sng">
              <a:solidFill>
                <a:srgbClr val="FFFFFF"/>
              </a:solidFill>
            </a:endParaRPr>
          </a:p>
          <a:p>
            <a:pPr indent="0" lvl="0" marL="0" rtl="0" algn="l">
              <a:lnSpc>
                <a:spcPct val="115000"/>
              </a:lnSpc>
              <a:spcBef>
                <a:spcPts val="400"/>
              </a:spcBef>
              <a:spcAft>
                <a:spcPts val="0"/>
              </a:spcAft>
              <a:buNone/>
            </a:pPr>
            <a:r>
              <a:t/>
            </a:r>
            <a:endParaRPr sz="2000">
              <a:solidFill>
                <a:srgbClr val="FFFFFF"/>
              </a:solidFill>
            </a:endParaRPr>
          </a:p>
          <a:p>
            <a:pPr indent="0" lvl="0" marL="0" rtl="0" algn="l">
              <a:lnSpc>
                <a:spcPct val="115000"/>
              </a:lnSpc>
              <a:spcBef>
                <a:spcPts val="1600"/>
              </a:spcBef>
              <a:spcAft>
                <a:spcPts val="0"/>
              </a:spcAft>
              <a:buNone/>
            </a:pPr>
            <a:r>
              <a:t/>
            </a:r>
            <a:endParaRPr b="1" sz="1800">
              <a:solidFill>
                <a:srgbClr val="FFFFFF"/>
              </a:solidFill>
            </a:endParaRPr>
          </a:p>
          <a:p>
            <a:pPr indent="0" lvl="0" marL="0" rtl="0" algn="l">
              <a:spcBef>
                <a:spcPts val="1600"/>
              </a:spcBef>
              <a:spcAft>
                <a:spcPts val="0"/>
              </a:spcAft>
              <a:buNone/>
            </a:pPr>
            <a:r>
              <a:t/>
            </a:r>
            <a:endParaRPr>
              <a:solidFill>
                <a:srgbClr val="FFFFFF"/>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nvSpPr>
        <p:spPr>
          <a:xfrm>
            <a:off x="230475" y="242625"/>
            <a:ext cx="8637300" cy="4694700"/>
          </a:xfrm>
          <a:prstGeom prst="rect">
            <a:avLst/>
          </a:prstGeom>
          <a:noFill/>
          <a:ln>
            <a:noFill/>
          </a:ln>
        </p:spPr>
        <p:txBody>
          <a:bodyPr anchorCtr="0" anchor="t" bIns="91425" lIns="91425" spcFirstLastPara="1" rIns="91425" wrap="square" tIns="91425">
            <a:noAutofit/>
          </a:bodyPr>
          <a:lstStyle/>
          <a:p>
            <a:pPr indent="0" lvl="0" marL="0" rtl="0" algn="l">
              <a:lnSpc>
                <a:spcPct val="155000"/>
              </a:lnSpc>
              <a:spcBef>
                <a:spcPts val="1800"/>
              </a:spcBef>
              <a:spcAft>
                <a:spcPts val="0"/>
              </a:spcAft>
              <a:buNone/>
            </a:pPr>
            <a:r>
              <a:rPr b="1" lang="en" sz="2000" u="sng">
                <a:solidFill>
                  <a:srgbClr val="FFFFFF"/>
                </a:solidFill>
              </a:rPr>
              <a:t>Value:</a:t>
            </a:r>
            <a:endParaRPr b="1" sz="2200" u="sng">
              <a:solidFill>
                <a:srgbClr val="FFFFFF"/>
              </a:solidFill>
            </a:endParaRPr>
          </a:p>
          <a:p>
            <a:pPr indent="0" lvl="0" marL="0" rtl="0" algn="l">
              <a:lnSpc>
                <a:spcPct val="155000"/>
              </a:lnSpc>
              <a:spcBef>
                <a:spcPts val="1800"/>
              </a:spcBef>
              <a:spcAft>
                <a:spcPts val="0"/>
              </a:spcAft>
              <a:buNone/>
            </a:pPr>
            <a:r>
              <a:rPr lang="en" sz="1800">
                <a:solidFill>
                  <a:srgbClr val="FFFFFF"/>
                </a:solidFill>
                <a:latin typeface="Georgia"/>
                <a:ea typeface="Georgia"/>
                <a:cs typeface="Georgia"/>
                <a:sym typeface="Georgia"/>
              </a:rPr>
              <a:t>Just because we collected lots of Data, it’s of no value unless we garner some insights out of it. </a:t>
            </a:r>
            <a:endParaRPr sz="1800">
              <a:solidFill>
                <a:srgbClr val="FFFFFF"/>
              </a:solidFill>
              <a:latin typeface="Georgia"/>
              <a:ea typeface="Georgia"/>
              <a:cs typeface="Georgia"/>
              <a:sym typeface="Georgia"/>
            </a:endParaRPr>
          </a:p>
          <a:p>
            <a:pPr indent="0" lvl="0" marL="0" rtl="0" algn="l">
              <a:lnSpc>
                <a:spcPct val="155000"/>
              </a:lnSpc>
              <a:spcBef>
                <a:spcPts val="1800"/>
              </a:spcBef>
              <a:spcAft>
                <a:spcPts val="0"/>
              </a:spcAft>
              <a:buNone/>
            </a:pPr>
            <a:r>
              <a:rPr lang="en" sz="1800">
                <a:solidFill>
                  <a:srgbClr val="FFFFFF"/>
                </a:solidFill>
                <a:latin typeface="Georgia"/>
                <a:ea typeface="Georgia"/>
                <a:cs typeface="Georgia"/>
                <a:sym typeface="Georgia"/>
              </a:rPr>
              <a:t>Value refers to how useful the data is in decision making. We need to extract the value of the Big Data using proper analytics.</a:t>
            </a:r>
            <a:endParaRPr b="1" sz="2400" u="sng">
              <a:solidFill>
                <a:srgbClr val="FFFFFF"/>
              </a:solidFill>
            </a:endParaRPr>
          </a:p>
          <a:p>
            <a:pPr indent="0" lvl="0" marL="0" rtl="0" algn="l">
              <a:lnSpc>
                <a:spcPct val="115000"/>
              </a:lnSpc>
              <a:spcBef>
                <a:spcPts val="400"/>
              </a:spcBef>
              <a:spcAft>
                <a:spcPts val="0"/>
              </a:spcAft>
              <a:buNone/>
            </a:pPr>
            <a:r>
              <a:t/>
            </a:r>
            <a:endParaRPr sz="2000">
              <a:solidFill>
                <a:srgbClr val="FFFFFF"/>
              </a:solidFill>
            </a:endParaRPr>
          </a:p>
          <a:p>
            <a:pPr indent="0" lvl="0" marL="0" rtl="0" algn="l">
              <a:lnSpc>
                <a:spcPct val="115000"/>
              </a:lnSpc>
              <a:spcBef>
                <a:spcPts val="1600"/>
              </a:spcBef>
              <a:spcAft>
                <a:spcPts val="0"/>
              </a:spcAft>
              <a:buNone/>
            </a:pPr>
            <a:r>
              <a:t/>
            </a:r>
            <a:endParaRPr b="1" sz="1800">
              <a:solidFill>
                <a:srgbClr val="FFFFFF"/>
              </a:solidFill>
            </a:endParaRPr>
          </a:p>
          <a:p>
            <a:pPr indent="0" lvl="0" marL="0" rtl="0" algn="l">
              <a:spcBef>
                <a:spcPts val="1600"/>
              </a:spcBef>
              <a:spcAft>
                <a:spcPts val="0"/>
              </a:spcAft>
              <a:buNone/>
            </a:pPr>
            <a:r>
              <a:t/>
            </a:r>
            <a:endParaRPr>
              <a:solidFill>
                <a:srgbClr val="FFFFFF"/>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4" name="Google Shape;74;p14"/>
          <p:cNvSpPr txBox="1"/>
          <p:nvPr>
            <p:ph type="title"/>
          </p:nvPr>
        </p:nvSpPr>
        <p:spPr>
          <a:xfrm>
            <a:off x="109175" y="218350"/>
            <a:ext cx="8940600" cy="476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200">
                <a:solidFill>
                  <a:schemeClr val="dk1"/>
                </a:solidFill>
                <a:latin typeface="Arial"/>
                <a:ea typeface="Arial"/>
                <a:cs typeface="Arial"/>
                <a:sym typeface="Arial"/>
              </a:rPr>
              <a:t>Big Data</a:t>
            </a:r>
            <a:r>
              <a:rPr lang="en" sz="3200">
                <a:solidFill>
                  <a:srgbClr val="FFFFFF"/>
                </a:solidFill>
                <a:latin typeface="Arial"/>
                <a:ea typeface="Arial"/>
                <a:cs typeface="Arial"/>
                <a:sym typeface="Arial"/>
              </a:rPr>
              <a:t> is also </a:t>
            </a:r>
            <a:r>
              <a:rPr b="1" lang="en" sz="3200">
                <a:solidFill>
                  <a:srgbClr val="FFFFFF"/>
                </a:solidFill>
                <a:latin typeface="Arial"/>
                <a:ea typeface="Arial"/>
                <a:cs typeface="Arial"/>
                <a:sym typeface="Arial"/>
              </a:rPr>
              <a:t>data</a:t>
            </a:r>
            <a:r>
              <a:rPr lang="en" sz="3200">
                <a:solidFill>
                  <a:srgbClr val="FFFFFF"/>
                </a:solidFill>
                <a:latin typeface="Arial"/>
                <a:ea typeface="Arial"/>
                <a:cs typeface="Arial"/>
                <a:sym typeface="Arial"/>
              </a:rPr>
              <a:t> but with a </a:t>
            </a:r>
            <a:r>
              <a:rPr b="1" lang="en" sz="3200">
                <a:solidFill>
                  <a:srgbClr val="FFFFFF"/>
                </a:solidFill>
                <a:latin typeface="Arial"/>
                <a:ea typeface="Arial"/>
                <a:cs typeface="Arial"/>
                <a:sym typeface="Arial"/>
              </a:rPr>
              <a:t>huge size</a:t>
            </a:r>
            <a:r>
              <a:rPr lang="en" sz="3200">
                <a:solidFill>
                  <a:srgbClr val="FFFFFF"/>
                </a:solidFill>
                <a:latin typeface="Arial"/>
                <a:ea typeface="Arial"/>
                <a:cs typeface="Arial"/>
                <a:sym typeface="Arial"/>
              </a:rPr>
              <a:t>. Big Data is a term used to describe a collection of data that is huge in volume and yet growing exponentially with time.</a:t>
            </a:r>
            <a:endParaRPr sz="3200">
              <a:solidFill>
                <a:srgbClr val="FFFFFF"/>
              </a:solidFill>
              <a:latin typeface="Arial"/>
              <a:ea typeface="Arial"/>
              <a:cs typeface="Arial"/>
              <a:sym typeface="Arial"/>
            </a:endParaRPr>
          </a:p>
          <a:p>
            <a:pPr indent="0" lvl="0" marL="0" rtl="0" algn="l">
              <a:spcBef>
                <a:spcPts val="0"/>
              </a:spcBef>
              <a:spcAft>
                <a:spcPts val="0"/>
              </a:spcAft>
              <a:buNone/>
            </a:pPr>
            <a:r>
              <a:t/>
            </a:r>
            <a:endParaRPr sz="3200">
              <a:solidFill>
                <a:srgbClr val="FFFFFF"/>
              </a:solidFill>
              <a:latin typeface="Arial"/>
              <a:ea typeface="Arial"/>
              <a:cs typeface="Arial"/>
              <a:sym typeface="Arial"/>
            </a:endParaRPr>
          </a:p>
          <a:p>
            <a:pPr indent="0" lvl="0" marL="0" rtl="0" algn="l">
              <a:spcBef>
                <a:spcPts val="0"/>
              </a:spcBef>
              <a:spcAft>
                <a:spcPts val="0"/>
              </a:spcAft>
              <a:buNone/>
            </a:pPr>
            <a:r>
              <a:rPr lang="en" sz="3200">
                <a:solidFill>
                  <a:srgbClr val="FFFFFF"/>
                </a:solidFill>
                <a:latin typeface="Arial"/>
                <a:ea typeface="Arial"/>
                <a:cs typeface="Arial"/>
                <a:sym typeface="Arial"/>
              </a:rPr>
              <a:t>In short, such data is so large and complex that none of the traditional data management tools are able to store it or process it efficiently.</a:t>
            </a:r>
            <a:endParaRPr sz="32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descr="Closeup from the side of a hand pushing a knob on an audio mixer" id="179" name="Google Shape;179;p32"/>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80" name="Google Shape;180;p32"/>
          <p:cNvSpPr txBox="1"/>
          <p:nvPr>
            <p:ph type="title"/>
          </p:nvPr>
        </p:nvSpPr>
        <p:spPr>
          <a:xfrm>
            <a:off x="265500" y="859500"/>
            <a:ext cx="4045200" cy="342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Benefits of </a:t>
            </a:r>
            <a:endParaRPr>
              <a:solidFill>
                <a:schemeClr val="lt1"/>
              </a:solidFill>
            </a:endParaRPr>
          </a:p>
          <a:p>
            <a:pPr indent="0" lvl="0" marL="0" rtl="0" algn="ctr">
              <a:spcBef>
                <a:spcPts val="0"/>
              </a:spcBef>
              <a:spcAft>
                <a:spcPts val="0"/>
              </a:spcAft>
              <a:buNone/>
            </a:pPr>
            <a:r>
              <a:rPr lang="en">
                <a:solidFill>
                  <a:schemeClr val="lt1"/>
                </a:solidFill>
              </a:rPr>
              <a:t>BIG DATA </a:t>
            </a:r>
            <a:endParaRPr>
              <a:solidFill>
                <a:schemeClr val="lt1"/>
              </a:solidFill>
            </a:endParaRPr>
          </a:p>
          <a:p>
            <a:pPr indent="0" lvl="0" marL="0" rtl="0" algn="ctr">
              <a:spcBef>
                <a:spcPts val="0"/>
              </a:spcBef>
              <a:spcAft>
                <a:spcPts val="0"/>
              </a:spcAft>
              <a:buNone/>
            </a:pPr>
            <a:r>
              <a:rPr lang="en">
                <a:solidFill>
                  <a:schemeClr val="lt1"/>
                </a:solidFill>
              </a:rPr>
              <a:t>Processing</a:t>
            </a:r>
            <a:endParaRPr>
              <a:solidFill>
                <a:schemeClr val="lt1"/>
              </a:solidFill>
            </a:endParaRPr>
          </a:p>
        </p:txBody>
      </p:sp>
      <p:sp>
        <p:nvSpPr>
          <p:cNvPr id="181" name="Google Shape;181;p3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Arial"/>
                <a:ea typeface="Arial"/>
                <a:cs typeface="Arial"/>
                <a:sym typeface="Arial"/>
              </a:rPr>
              <a:t>Ability to process </a:t>
            </a:r>
            <a:endParaRPr sz="2400">
              <a:solidFill>
                <a:srgbClr val="FFFFFF"/>
              </a:solidFill>
              <a:latin typeface="Arial"/>
              <a:ea typeface="Arial"/>
              <a:cs typeface="Arial"/>
              <a:sym typeface="Arial"/>
            </a:endParaRPr>
          </a:p>
          <a:p>
            <a:pPr indent="0" lvl="0" marL="0" rtl="0" algn="l">
              <a:spcBef>
                <a:spcPts val="1600"/>
              </a:spcBef>
              <a:spcAft>
                <a:spcPts val="0"/>
              </a:spcAft>
              <a:buNone/>
            </a:pPr>
            <a:r>
              <a:rPr lang="en" sz="2400">
                <a:solidFill>
                  <a:srgbClr val="FFFFFF"/>
                </a:solidFill>
                <a:latin typeface="Arial"/>
                <a:ea typeface="Arial"/>
                <a:cs typeface="Arial"/>
                <a:sym typeface="Arial"/>
              </a:rPr>
              <a:t>Big Data </a:t>
            </a:r>
            <a:endParaRPr sz="2400">
              <a:solidFill>
                <a:srgbClr val="FFFFFF"/>
              </a:solidFill>
              <a:latin typeface="Arial"/>
              <a:ea typeface="Arial"/>
              <a:cs typeface="Arial"/>
              <a:sym typeface="Arial"/>
            </a:endParaRPr>
          </a:p>
          <a:p>
            <a:pPr indent="0" lvl="0" marL="0" rtl="0" algn="l">
              <a:spcBef>
                <a:spcPts val="1600"/>
              </a:spcBef>
              <a:spcAft>
                <a:spcPts val="0"/>
              </a:spcAft>
              <a:buNone/>
            </a:pPr>
            <a:r>
              <a:rPr lang="en" sz="2400">
                <a:solidFill>
                  <a:srgbClr val="FFFFFF"/>
                </a:solidFill>
                <a:latin typeface="Arial"/>
                <a:ea typeface="Arial"/>
                <a:cs typeface="Arial"/>
                <a:sym typeface="Arial"/>
              </a:rPr>
              <a:t>brings in multiple benefits,</a:t>
            </a:r>
            <a:endParaRPr sz="2400">
              <a:solidFill>
                <a:srgbClr val="FFFFFF"/>
              </a:solidFill>
              <a:latin typeface="Arial"/>
              <a:ea typeface="Arial"/>
              <a:cs typeface="Arial"/>
              <a:sym typeface="Arial"/>
            </a:endParaRPr>
          </a:p>
          <a:p>
            <a:pPr indent="0" lvl="0" marL="0" rtl="0" algn="l">
              <a:spcBef>
                <a:spcPts val="1600"/>
              </a:spcBef>
              <a:spcAft>
                <a:spcPts val="1600"/>
              </a:spcAft>
              <a:buNone/>
            </a:pPr>
            <a:r>
              <a:rPr lang="en" sz="2400">
                <a:solidFill>
                  <a:srgbClr val="FFFFFF"/>
                </a:solidFill>
                <a:latin typeface="Arial"/>
                <a:ea typeface="Arial"/>
                <a:cs typeface="Arial"/>
                <a:sym typeface="Arial"/>
              </a:rPr>
              <a:t>such as:</a:t>
            </a:r>
            <a:endParaRPr sz="24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nvSpPr>
        <p:spPr>
          <a:xfrm>
            <a:off x="230475" y="242625"/>
            <a:ext cx="8637300" cy="4694700"/>
          </a:xfrm>
          <a:prstGeom prst="rect">
            <a:avLst/>
          </a:prstGeom>
          <a:noFill/>
          <a:ln>
            <a:noFill/>
          </a:ln>
        </p:spPr>
        <p:txBody>
          <a:bodyPr anchorCtr="0" anchor="t" bIns="91425" lIns="91425" spcFirstLastPara="1" rIns="91425" wrap="square" tIns="91425">
            <a:noAutofit/>
          </a:bodyPr>
          <a:lstStyle/>
          <a:p>
            <a:pPr indent="-317500" lvl="1" marL="914400" rtl="0" algn="l">
              <a:lnSpc>
                <a:spcPct val="115000"/>
              </a:lnSpc>
              <a:spcBef>
                <a:spcPts val="1800"/>
              </a:spcBef>
              <a:spcAft>
                <a:spcPts val="0"/>
              </a:spcAft>
              <a:buClr>
                <a:srgbClr val="FFFFFF"/>
              </a:buClr>
              <a:buSzPts val="1400"/>
              <a:buChar char="○"/>
            </a:pPr>
            <a:r>
              <a:rPr b="1" lang="en">
                <a:solidFill>
                  <a:srgbClr val="FFFFFF"/>
                </a:solidFill>
              </a:rPr>
              <a:t>Businesses can utilize outside intelligence while taking decisions</a:t>
            </a:r>
            <a:endParaRPr b="1">
              <a:solidFill>
                <a:srgbClr val="FFFFFF"/>
              </a:solidFill>
            </a:endParaRPr>
          </a:p>
          <a:p>
            <a:pPr indent="0" lvl="0" marL="0" rtl="0" algn="l">
              <a:lnSpc>
                <a:spcPct val="115000"/>
              </a:lnSpc>
              <a:spcBef>
                <a:spcPts val="1800"/>
              </a:spcBef>
              <a:spcAft>
                <a:spcPts val="0"/>
              </a:spcAft>
              <a:buNone/>
            </a:pPr>
            <a:r>
              <a:rPr lang="en">
                <a:solidFill>
                  <a:srgbClr val="FFFFFF"/>
                </a:solidFill>
              </a:rPr>
              <a:t>Access to social data from search engines and sites like facebook, twitter are enabling organizations to fine tune their business strategies.</a:t>
            </a:r>
            <a:endParaRPr>
              <a:solidFill>
                <a:srgbClr val="FFFFFF"/>
              </a:solidFill>
            </a:endParaRPr>
          </a:p>
          <a:p>
            <a:pPr indent="-317500" lvl="1" marL="914400" rtl="0" algn="l">
              <a:lnSpc>
                <a:spcPct val="115000"/>
              </a:lnSpc>
              <a:spcBef>
                <a:spcPts val="1800"/>
              </a:spcBef>
              <a:spcAft>
                <a:spcPts val="0"/>
              </a:spcAft>
              <a:buClr>
                <a:srgbClr val="FFFFFF"/>
              </a:buClr>
              <a:buSzPts val="1400"/>
              <a:buChar char="○"/>
            </a:pPr>
            <a:r>
              <a:rPr b="1" lang="en">
                <a:solidFill>
                  <a:srgbClr val="FFFFFF"/>
                </a:solidFill>
              </a:rPr>
              <a:t>Improved customer service</a:t>
            </a:r>
            <a:endParaRPr b="1">
              <a:solidFill>
                <a:srgbClr val="FFFFFF"/>
              </a:solidFill>
            </a:endParaRPr>
          </a:p>
          <a:p>
            <a:pPr indent="0" lvl="0" marL="0" rtl="0" algn="l">
              <a:lnSpc>
                <a:spcPct val="115000"/>
              </a:lnSpc>
              <a:spcBef>
                <a:spcPts val="1800"/>
              </a:spcBef>
              <a:spcAft>
                <a:spcPts val="0"/>
              </a:spcAft>
              <a:buNone/>
            </a:pPr>
            <a:r>
              <a:rPr lang="en">
                <a:solidFill>
                  <a:srgbClr val="FFFFFF"/>
                </a:solidFill>
              </a:rPr>
              <a:t>Traditional customer feedback systems are getting replaced by new systems designed with Big Data technologies. In these new systems, Big Data and natural language processing technologies are being used to read and evaluate consumer responses.</a:t>
            </a:r>
            <a:endParaRPr>
              <a:solidFill>
                <a:srgbClr val="FFFFFF"/>
              </a:solidFill>
            </a:endParaRPr>
          </a:p>
          <a:p>
            <a:pPr indent="-317500" lvl="1" marL="914400" rtl="0" algn="l">
              <a:lnSpc>
                <a:spcPct val="115000"/>
              </a:lnSpc>
              <a:spcBef>
                <a:spcPts val="1800"/>
              </a:spcBef>
              <a:spcAft>
                <a:spcPts val="0"/>
              </a:spcAft>
              <a:buClr>
                <a:srgbClr val="FFFFFF"/>
              </a:buClr>
              <a:buSzPts val="1400"/>
              <a:buChar char="○"/>
            </a:pPr>
            <a:r>
              <a:rPr b="1" lang="en">
                <a:solidFill>
                  <a:srgbClr val="FFFFFF"/>
                </a:solidFill>
              </a:rPr>
              <a:t>Early identification of risk to the product/services, if any</a:t>
            </a:r>
            <a:endParaRPr b="1">
              <a:solidFill>
                <a:srgbClr val="FFFFFF"/>
              </a:solidFill>
            </a:endParaRPr>
          </a:p>
          <a:p>
            <a:pPr indent="-317500" lvl="1" marL="914400" rtl="0" algn="l">
              <a:lnSpc>
                <a:spcPct val="115000"/>
              </a:lnSpc>
              <a:spcBef>
                <a:spcPts val="0"/>
              </a:spcBef>
              <a:spcAft>
                <a:spcPts val="0"/>
              </a:spcAft>
              <a:buClr>
                <a:srgbClr val="FFFFFF"/>
              </a:buClr>
              <a:buSzPts val="1400"/>
              <a:buChar char="○"/>
            </a:pPr>
            <a:r>
              <a:rPr b="1" lang="en">
                <a:solidFill>
                  <a:srgbClr val="FFFFFF"/>
                </a:solidFill>
              </a:rPr>
              <a:t>Better operational efficiency</a:t>
            </a:r>
            <a:endParaRPr b="1">
              <a:solidFill>
                <a:srgbClr val="FFFFFF"/>
              </a:solidFill>
            </a:endParaRPr>
          </a:p>
          <a:p>
            <a:pPr indent="0" lvl="0" marL="0" rtl="0" algn="l">
              <a:lnSpc>
                <a:spcPct val="115000"/>
              </a:lnSpc>
              <a:spcBef>
                <a:spcPts val="1800"/>
              </a:spcBef>
              <a:spcAft>
                <a:spcPts val="0"/>
              </a:spcAft>
              <a:buNone/>
            </a:pPr>
            <a:r>
              <a:rPr lang="en">
                <a:solidFill>
                  <a:srgbClr val="FFFFFF"/>
                </a:solidFill>
              </a:rPr>
              <a:t>Big Data technologies can be used for creating a staging area or landing zone for new data before identifying what data should be moved to the data warehouse. In addition, such integration of Big Data technologies and data warehouse helps an organization to offload infrequently accessed data.</a:t>
            </a:r>
            <a:endParaRPr u="sng">
              <a:solidFill>
                <a:srgbClr val="FFFFFF"/>
              </a:solidFill>
            </a:endParaRPr>
          </a:p>
          <a:p>
            <a:pPr indent="0" lvl="0" marL="0" rtl="0" algn="l">
              <a:lnSpc>
                <a:spcPct val="115000"/>
              </a:lnSpc>
              <a:spcBef>
                <a:spcPts val="1600"/>
              </a:spcBef>
              <a:spcAft>
                <a:spcPts val="0"/>
              </a:spcAft>
              <a:buNone/>
            </a:pPr>
            <a:r>
              <a:t/>
            </a:r>
            <a:endParaRPr sz="2000">
              <a:solidFill>
                <a:srgbClr val="FFFFFF"/>
              </a:solidFill>
            </a:endParaRPr>
          </a:p>
          <a:p>
            <a:pPr indent="0" lvl="0" marL="0" rtl="0" algn="l">
              <a:lnSpc>
                <a:spcPct val="115000"/>
              </a:lnSpc>
              <a:spcBef>
                <a:spcPts val="1600"/>
              </a:spcBef>
              <a:spcAft>
                <a:spcPts val="0"/>
              </a:spcAft>
              <a:buNone/>
            </a:pPr>
            <a:r>
              <a:t/>
            </a:r>
            <a:endParaRPr b="1" sz="1800">
              <a:solidFill>
                <a:srgbClr val="FFFFFF"/>
              </a:solidFill>
            </a:endParaRPr>
          </a:p>
          <a:p>
            <a:pPr indent="0" lvl="0" marL="0" rtl="0" algn="l">
              <a:spcBef>
                <a:spcPts val="1600"/>
              </a:spcBef>
              <a:spcAft>
                <a:spcPts val="0"/>
              </a:spcAft>
              <a:buNone/>
            </a:pPr>
            <a:r>
              <a:t/>
            </a:r>
            <a:endParaRPr>
              <a:solidFill>
                <a:srgbClr val="FFFFFF"/>
              </a:solidFill>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34"/>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92" name="Google Shape;192;p34"/>
          <p:cNvSpPr txBox="1"/>
          <p:nvPr>
            <p:ph type="title"/>
          </p:nvPr>
        </p:nvSpPr>
        <p:spPr>
          <a:xfrm>
            <a:off x="97050" y="133450"/>
            <a:ext cx="8952600" cy="492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 conclusion:</a:t>
            </a:r>
            <a:endParaRPr/>
          </a:p>
          <a:p>
            <a:pPr indent="-342900" lvl="0" marL="457200" rtl="0" algn="l">
              <a:lnSpc>
                <a:spcPct val="115000"/>
              </a:lnSpc>
              <a:spcBef>
                <a:spcPts val="1800"/>
              </a:spcBef>
              <a:spcAft>
                <a:spcPts val="0"/>
              </a:spcAft>
              <a:buClr>
                <a:srgbClr val="FFFFFF"/>
              </a:buClr>
              <a:buSzPts val="1800"/>
              <a:buFont typeface="Arial"/>
              <a:buChar char="●"/>
            </a:pPr>
            <a:r>
              <a:rPr lang="en" sz="1800">
                <a:solidFill>
                  <a:srgbClr val="FFFFFF"/>
                </a:solidFill>
                <a:latin typeface="Arial"/>
                <a:ea typeface="Arial"/>
                <a:cs typeface="Arial"/>
                <a:sym typeface="Arial"/>
              </a:rPr>
              <a:t>Big Data is defined as data that is huge in size. </a:t>
            </a:r>
            <a:r>
              <a:rPr lang="en" sz="1800">
                <a:solidFill>
                  <a:srgbClr val="FFFFFF"/>
                </a:solidFill>
                <a:latin typeface="Arial"/>
                <a:ea typeface="Arial"/>
                <a:cs typeface="Arial"/>
                <a:sym typeface="Arial"/>
              </a:rPr>
              <a:t>Big Data</a:t>
            </a:r>
            <a:r>
              <a:rPr lang="en" sz="1800">
                <a:solidFill>
                  <a:srgbClr val="FFFFFF"/>
                </a:solidFill>
                <a:latin typeface="Arial"/>
                <a:ea typeface="Arial"/>
                <a:cs typeface="Arial"/>
                <a:sym typeface="Arial"/>
              </a:rPr>
              <a:t> is a term used to describe a collection of data that is huge in size and yet growing exponentially with time.</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Examples of Big Data generation includes stock exchanges, social media sites, jet engines, etc.</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Big Data could be 1) Structured, 2) </a:t>
            </a:r>
            <a:r>
              <a:rPr lang="en" sz="1800">
                <a:solidFill>
                  <a:srgbClr val="FFFFFF"/>
                </a:solidFill>
                <a:latin typeface="Arial"/>
                <a:ea typeface="Arial"/>
                <a:cs typeface="Arial"/>
                <a:sym typeface="Arial"/>
              </a:rPr>
              <a:t>Semi-structured, 3)</a:t>
            </a:r>
            <a:r>
              <a:rPr lang="en" sz="1800">
                <a:solidFill>
                  <a:srgbClr val="FFFFFF"/>
                </a:solidFill>
                <a:latin typeface="Arial"/>
                <a:ea typeface="Arial"/>
                <a:cs typeface="Arial"/>
                <a:sym typeface="Arial"/>
              </a:rPr>
              <a:t> Unstructured.</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5V’s: Volume, Velocity, </a:t>
            </a:r>
            <a:r>
              <a:rPr lang="en" sz="1800">
                <a:solidFill>
                  <a:srgbClr val="FFFFFF"/>
                </a:solidFill>
                <a:latin typeface="Arial"/>
                <a:ea typeface="Arial"/>
                <a:cs typeface="Arial"/>
                <a:sym typeface="Arial"/>
              </a:rPr>
              <a:t>Variety,</a:t>
            </a:r>
            <a:r>
              <a:rPr lang="en" sz="1800">
                <a:solidFill>
                  <a:srgbClr val="FFFFFF"/>
                </a:solidFill>
                <a:latin typeface="Arial"/>
                <a:ea typeface="Arial"/>
                <a:cs typeface="Arial"/>
                <a:sym typeface="Arial"/>
              </a:rPr>
              <a:t> Veracity, Value.</a:t>
            </a:r>
            <a:endParaRPr sz="1800">
              <a:solidFill>
                <a:srgbClr val="FFFFFF"/>
              </a:solidFill>
              <a:latin typeface="Arial"/>
              <a:ea typeface="Arial"/>
              <a:cs typeface="Arial"/>
              <a:sym typeface="Arial"/>
            </a:endParaRPr>
          </a:p>
          <a:p>
            <a:pPr indent="-342900" lvl="0" marL="457200" rtl="0" algn="l">
              <a:lnSpc>
                <a:spcPct val="115000"/>
              </a:lnSpc>
              <a:spcBef>
                <a:spcPts val="0"/>
              </a:spcBef>
              <a:spcAft>
                <a:spcPts val="0"/>
              </a:spcAft>
              <a:buClr>
                <a:srgbClr val="FFFFFF"/>
              </a:buClr>
              <a:buSzPts val="1800"/>
              <a:buFont typeface="Arial"/>
              <a:buChar char="●"/>
            </a:pPr>
            <a:r>
              <a:rPr lang="en" sz="1800">
                <a:solidFill>
                  <a:srgbClr val="FFFFFF"/>
                </a:solidFill>
                <a:latin typeface="Arial"/>
                <a:ea typeface="Arial"/>
                <a:cs typeface="Arial"/>
                <a:sym typeface="Arial"/>
              </a:rPr>
              <a:t>Improved customer service, better operational efficiency, Better Decision Making are few advantages of </a:t>
            </a:r>
            <a:r>
              <a:rPr lang="en" sz="1800">
                <a:solidFill>
                  <a:srgbClr val="FFFFFF"/>
                </a:solidFill>
                <a:latin typeface="Arial"/>
                <a:ea typeface="Arial"/>
                <a:cs typeface="Arial"/>
                <a:sym typeface="Arial"/>
              </a:rPr>
              <a:t>Big Data</a:t>
            </a:r>
            <a:endParaRPr sz="18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78" name="Shape 78"/>
        <p:cNvGrpSpPr/>
        <p:nvPr/>
      </p:nvGrpSpPr>
      <p:grpSpPr>
        <a:xfrm>
          <a:off x="0" y="0"/>
          <a:ext cx="0" cy="0"/>
          <a:chOff x="0" y="0"/>
          <a:chExt cx="0" cy="0"/>
        </a:xfrm>
      </p:grpSpPr>
      <p:pic>
        <p:nvPicPr>
          <p:cNvPr id="79" name="Google Shape;79;p15"/>
          <p:cNvPicPr preferRelativeResize="0"/>
          <p:nvPr/>
        </p:nvPicPr>
        <p:blipFill>
          <a:blip r:embed="rId3">
            <a:alphaModFix/>
          </a:blip>
          <a:stretch>
            <a:fillRect/>
          </a:stretch>
        </p:blipFill>
        <p:spPr>
          <a:xfrm>
            <a:off x="1857513" y="152400"/>
            <a:ext cx="5428976" cy="48387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Some Examples...</a:t>
            </a:r>
            <a:endParaRPr/>
          </a:p>
        </p:txBody>
      </p:sp>
      <p:sp>
        <p:nvSpPr>
          <p:cNvPr id="85" name="Google Shape;85;p16"/>
          <p:cNvSpPr txBox="1"/>
          <p:nvPr/>
        </p:nvSpPr>
        <p:spPr>
          <a:xfrm>
            <a:off x="254750" y="1856025"/>
            <a:ext cx="4136700" cy="311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3000"/>
              <a:t>The </a:t>
            </a:r>
            <a:r>
              <a:rPr b="1" lang="en" sz="3000"/>
              <a:t>New York Stock Exchange</a:t>
            </a:r>
            <a:r>
              <a:rPr lang="en" sz="3000"/>
              <a:t> generates about </a:t>
            </a:r>
            <a:r>
              <a:rPr b="1" i="1" lang="en" sz="3000"/>
              <a:t>one terabyte</a:t>
            </a:r>
            <a:r>
              <a:rPr lang="en" sz="3000"/>
              <a:t> of new trade data per day.</a:t>
            </a:r>
            <a:endParaRPr sz="3000">
              <a:latin typeface="Roboto"/>
              <a:ea typeface="Roboto"/>
              <a:cs typeface="Roboto"/>
              <a:sym typeface="Roboto"/>
            </a:endParaRPr>
          </a:p>
        </p:txBody>
      </p:sp>
      <p:pic>
        <p:nvPicPr>
          <p:cNvPr id="86" name="Google Shape;86;p16"/>
          <p:cNvPicPr preferRelativeResize="0"/>
          <p:nvPr/>
        </p:nvPicPr>
        <p:blipFill>
          <a:blip r:embed="rId3">
            <a:alphaModFix/>
          </a:blip>
          <a:stretch>
            <a:fillRect/>
          </a:stretch>
        </p:blipFill>
        <p:spPr>
          <a:xfrm>
            <a:off x="4787350" y="2074450"/>
            <a:ext cx="3691462" cy="24609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Some more Examples...</a:t>
            </a:r>
            <a:endParaRPr/>
          </a:p>
        </p:txBody>
      </p:sp>
      <p:sp>
        <p:nvSpPr>
          <p:cNvPr id="92" name="Google Shape;92;p17"/>
          <p:cNvSpPr txBox="1"/>
          <p:nvPr/>
        </p:nvSpPr>
        <p:spPr>
          <a:xfrm>
            <a:off x="254750" y="1856025"/>
            <a:ext cx="4136700" cy="311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rgbClr val="222222"/>
                </a:solidFill>
              </a:rPr>
              <a:t>Social Media</a:t>
            </a:r>
            <a:endParaRPr b="1" sz="1800">
              <a:solidFill>
                <a:srgbClr val="222222"/>
              </a:solidFill>
            </a:endParaRPr>
          </a:p>
          <a:p>
            <a:pPr indent="0" lvl="0" marL="0" rtl="0" algn="l">
              <a:lnSpc>
                <a:spcPct val="115000"/>
              </a:lnSpc>
              <a:spcBef>
                <a:spcPts val="1600"/>
              </a:spcBef>
              <a:spcAft>
                <a:spcPts val="1600"/>
              </a:spcAft>
              <a:buNone/>
            </a:pPr>
            <a:r>
              <a:rPr lang="en" sz="1800">
                <a:solidFill>
                  <a:srgbClr val="222222"/>
                </a:solidFill>
              </a:rPr>
              <a:t>The statistic shows that </a:t>
            </a:r>
            <a:r>
              <a:rPr b="1" i="1" lang="en" sz="1800">
                <a:solidFill>
                  <a:srgbClr val="222222"/>
                </a:solidFill>
              </a:rPr>
              <a:t>500+terabytes</a:t>
            </a:r>
            <a:r>
              <a:rPr lang="en" sz="1800">
                <a:solidFill>
                  <a:srgbClr val="222222"/>
                </a:solidFill>
              </a:rPr>
              <a:t> of new data get ingested into the databases of social media site </a:t>
            </a:r>
            <a:r>
              <a:rPr b="1" lang="en" sz="1800">
                <a:solidFill>
                  <a:srgbClr val="222222"/>
                </a:solidFill>
              </a:rPr>
              <a:t>Facebook</a:t>
            </a:r>
            <a:r>
              <a:rPr lang="en" sz="1800">
                <a:solidFill>
                  <a:srgbClr val="222222"/>
                </a:solidFill>
              </a:rPr>
              <a:t>, every day. This data is mainly generated in terms of photo and video uploads, message exchanges, putting comments, etc.</a:t>
            </a:r>
            <a:endParaRPr sz="1800">
              <a:solidFill>
                <a:srgbClr val="222222"/>
              </a:solidFill>
            </a:endParaRPr>
          </a:p>
        </p:txBody>
      </p:sp>
      <p:pic>
        <p:nvPicPr>
          <p:cNvPr id="93" name="Google Shape;93;p17"/>
          <p:cNvPicPr preferRelativeResize="0"/>
          <p:nvPr/>
        </p:nvPicPr>
        <p:blipFill>
          <a:blip r:embed="rId3">
            <a:alphaModFix/>
          </a:blip>
          <a:stretch>
            <a:fillRect/>
          </a:stretch>
        </p:blipFill>
        <p:spPr>
          <a:xfrm>
            <a:off x="4391450" y="1932300"/>
            <a:ext cx="4447752" cy="296355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Some more Examples...</a:t>
            </a:r>
            <a:endParaRPr/>
          </a:p>
        </p:txBody>
      </p:sp>
      <p:sp>
        <p:nvSpPr>
          <p:cNvPr id="99" name="Google Shape;99;p18"/>
          <p:cNvSpPr txBox="1"/>
          <p:nvPr/>
        </p:nvSpPr>
        <p:spPr>
          <a:xfrm>
            <a:off x="254750" y="1856025"/>
            <a:ext cx="4136700" cy="311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rgbClr val="222222"/>
                </a:solidFill>
              </a:rPr>
              <a:t>Aviation</a:t>
            </a:r>
            <a:endParaRPr b="1" sz="1800">
              <a:solidFill>
                <a:srgbClr val="222222"/>
              </a:solidFill>
            </a:endParaRPr>
          </a:p>
          <a:p>
            <a:pPr indent="0" lvl="0" marL="0" rtl="0" algn="l">
              <a:lnSpc>
                <a:spcPct val="115000"/>
              </a:lnSpc>
              <a:spcBef>
                <a:spcPts val="1600"/>
              </a:spcBef>
              <a:spcAft>
                <a:spcPts val="0"/>
              </a:spcAft>
              <a:buNone/>
            </a:pPr>
            <a:r>
              <a:rPr lang="en" sz="1800">
                <a:solidFill>
                  <a:srgbClr val="222222"/>
                </a:solidFill>
              </a:rPr>
              <a:t>A single </a:t>
            </a:r>
            <a:r>
              <a:rPr b="1" lang="en" sz="1800">
                <a:solidFill>
                  <a:srgbClr val="222222"/>
                </a:solidFill>
              </a:rPr>
              <a:t>Jet engine</a:t>
            </a:r>
            <a:r>
              <a:rPr lang="en" sz="1800">
                <a:solidFill>
                  <a:srgbClr val="222222"/>
                </a:solidFill>
              </a:rPr>
              <a:t> can generate </a:t>
            </a:r>
            <a:r>
              <a:rPr b="1" i="1" lang="en" sz="1800">
                <a:solidFill>
                  <a:srgbClr val="222222"/>
                </a:solidFill>
              </a:rPr>
              <a:t>10+terabytes</a:t>
            </a:r>
            <a:r>
              <a:rPr lang="en" sz="1800">
                <a:solidFill>
                  <a:srgbClr val="222222"/>
                </a:solidFill>
              </a:rPr>
              <a:t> of data in </a:t>
            </a:r>
            <a:r>
              <a:rPr b="1" i="1" lang="en" sz="1800">
                <a:solidFill>
                  <a:srgbClr val="222222"/>
                </a:solidFill>
              </a:rPr>
              <a:t>30 minutes</a:t>
            </a:r>
            <a:r>
              <a:rPr lang="en" sz="1800">
                <a:solidFill>
                  <a:srgbClr val="222222"/>
                </a:solidFill>
              </a:rPr>
              <a:t> of flight time. </a:t>
            </a:r>
            <a:endParaRPr sz="1800">
              <a:solidFill>
                <a:srgbClr val="222222"/>
              </a:solidFill>
            </a:endParaRPr>
          </a:p>
          <a:p>
            <a:pPr indent="0" lvl="0" marL="0" rtl="0" algn="l">
              <a:lnSpc>
                <a:spcPct val="115000"/>
              </a:lnSpc>
              <a:spcBef>
                <a:spcPts val="1600"/>
              </a:spcBef>
              <a:spcAft>
                <a:spcPts val="1600"/>
              </a:spcAft>
              <a:buNone/>
            </a:pPr>
            <a:r>
              <a:rPr lang="en" sz="1800">
                <a:solidFill>
                  <a:srgbClr val="222222"/>
                </a:solidFill>
              </a:rPr>
              <a:t>With many thousand flights per day, generation of data reaches up to many </a:t>
            </a:r>
            <a:r>
              <a:rPr b="1" i="1" lang="en" sz="1800">
                <a:solidFill>
                  <a:srgbClr val="222222"/>
                </a:solidFill>
              </a:rPr>
              <a:t>Petabytes.</a:t>
            </a:r>
            <a:endParaRPr sz="1800">
              <a:solidFill>
                <a:srgbClr val="222222"/>
              </a:solidFill>
            </a:endParaRPr>
          </a:p>
        </p:txBody>
      </p:sp>
      <p:pic>
        <p:nvPicPr>
          <p:cNvPr id="100" name="Google Shape;100;p18"/>
          <p:cNvPicPr preferRelativeResize="0"/>
          <p:nvPr/>
        </p:nvPicPr>
        <p:blipFill>
          <a:blip r:embed="rId3">
            <a:alphaModFix/>
          </a:blip>
          <a:stretch>
            <a:fillRect/>
          </a:stretch>
        </p:blipFill>
        <p:spPr>
          <a:xfrm>
            <a:off x="4391450" y="1927125"/>
            <a:ext cx="4447751" cy="297388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descr="Closeup from the side of a hand pushing a knob on an audio mixer" id="105" name="Google Shape;105;p19"/>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106" name="Google Shape;106;p19"/>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Type of </a:t>
            </a:r>
            <a:endParaRPr>
              <a:solidFill>
                <a:schemeClr val="lt1"/>
              </a:solidFill>
            </a:endParaRPr>
          </a:p>
          <a:p>
            <a:pPr indent="0" lvl="0" marL="0" rtl="0" algn="ctr">
              <a:spcBef>
                <a:spcPts val="0"/>
              </a:spcBef>
              <a:spcAft>
                <a:spcPts val="0"/>
              </a:spcAft>
              <a:buNone/>
            </a:pPr>
            <a:r>
              <a:rPr lang="en">
                <a:solidFill>
                  <a:schemeClr val="lt1"/>
                </a:solidFill>
              </a:rPr>
              <a:t>BIG DATA</a:t>
            </a:r>
            <a:endParaRPr>
              <a:solidFill>
                <a:schemeClr val="lt1"/>
              </a:solidFill>
            </a:endParaRPr>
          </a:p>
        </p:txBody>
      </p:sp>
      <p:sp>
        <p:nvSpPr>
          <p:cNvPr id="107" name="Google Shape;107;p1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Big Data</a:t>
            </a:r>
            <a:r>
              <a:rPr lang="en" sz="2400"/>
              <a:t> could be found in three forms:</a:t>
            </a:r>
            <a:endParaRPr sz="2400"/>
          </a:p>
          <a:p>
            <a:pPr indent="0" lvl="0" marL="0" rtl="0" algn="l">
              <a:spcBef>
                <a:spcPts val="1600"/>
              </a:spcBef>
              <a:spcAft>
                <a:spcPts val="0"/>
              </a:spcAft>
              <a:buNone/>
            </a:pPr>
            <a:r>
              <a:rPr lang="en" sz="2400"/>
              <a:t>1- </a:t>
            </a:r>
            <a:r>
              <a:rPr lang="en" sz="2400"/>
              <a:t>Structured</a:t>
            </a:r>
            <a:r>
              <a:rPr lang="en" sz="2400"/>
              <a:t> Data.</a:t>
            </a:r>
            <a:endParaRPr sz="2400"/>
          </a:p>
          <a:p>
            <a:pPr indent="0" lvl="0" marL="0" rtl="0" algn="l">
              <a:spcBef>
                <a:spcPts val="1600"/>
              </a:spcBef>
              <a:spcAft>
                <a:spcPts val="0"/>
              </a:spcAft>
              <a:buNone/>
            </a:pPr>
            <a:r>
              <a:rPr lang="en" sz="2400"/>
              <a:t>2- Semi-Structured Data.</a:t>
            </a:r>
            <a:endParaRPr sz="2400"/>
          </a:p>
          <a:p>
            <a:pPr indent="0" lvl="0" marL="0" rtl="0" algn="l">
              <a:spcBef>
                <a:spcPts val="1600"/>
              </a:spcBef>
              <a:spcAft>
                <a:spcPts val="1600"/>
              </a:spcAft>
              <a:buNone/>
            </a:pPr>
            <a:r>
              <a:rPr lang="en" sz="2400"/>
              <a:t>3- Unstructured Data.</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nvSpPr>
        <p:spPr>
          <a:xfrm>
            <a:off x="148450" y="168175"/>
            <a:ext cx="8821200" cy="4821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rPr b="1" lang="en" sz="1800" u="sng">
                <a:solidFill>
                  <a:srgbClr val="FFFFFF"/>
                </a:solidFill>
              </a:rPr>
              <a:t>Structured Data:</a:t>
            </a:r>
            <a:endParaRPr b="1" sz="1800" u="sng">
              <a:solidFill>
                <a:srgbClr val="FFFFFF"/>
              </a:solidFill>
            </a:endParaRPr>
          </a:p>
          <a:p>
            <a:pPr indent="0" lvl="0" marL="0" rtl="0" algn="l">
              <a:lnSpc>
                <a:spcPct val="115000"/>
              </a:lnSpc>
              <a:spcBef>
                <a:spcPts val="1400"/>
              </a:spcBef>
              <a:spcAft>
                <a:spcPts val="0"/>
              </a:spcAft>
              <a:buNone/>
            </a:pPr>
            <a:r>
              <a:t/>
            </a:r>
            <a:endParaRPr b="1" sz="1800" u="sng">
              <a:solidFill>
                <a:srgbClr val="FFFFFF"/>
              </a:solidFill>
            </a:endParaRPr>
          </a:p>
          <a:p>
            <a:pPr indent="0" lvl="0" marL="0" rtl="0" algn="l">
              <a:lnSpc>
                <a:spcPct val="115000"/>
              </a:lnSpc>
              <a:spcBef>
                <a:spcPts val="400"/>
              </a:spcBef>
              <a:spcAft>
                <a:spcPts val="0"/>
              </a:spcAft>
              <a:buNone/>
            </a:pPr>
            <a:r>
              <a:rPr lang="en" sz="1800">
                <a:solidFill>
                  <a:srgbClr val="FFFFFF"/>
                </a:solidFill>
              </a:rPr>
              <a:t>Any data that can be stored, accessed and processed in the form of fixed format is termed as a 'structured' data. </a:t>
            </a:r>
            <a:endParaRPr sz="1800">
              <a:solidFill>
                <a:srgbClr val="FFFFFF"/>
              </a:solidFill>
            </a:endParaRPr>
          </a:p>
          <a:p>
            <a:pPr indent="0" lvl="0" marL="0" rtl="0" algn="l">
              <a:lnSpc>
                <a:spcPct val="115000"/>
              </a:lnSpc>
              <a:spcBef>
                <a:spcPts val="1600"/>
              </a:spcBef>
              <a:spcAft>
                <a:spcPts val="0"/>
              </a:spcAft>
              <a:buNone/>
            </a:pPr>
            <a:r>
              <a:rPr lang="en" sz="1800">
                <a:solidFill>
                  <a:srgbClr val="FFFFFF"/>
                </a:solidFill>
              </a:rPr>
              <a:t>Over the period of time, talent in computer science has achieved greater success in developing techniques for working with such kind of data (where the format is well known in advance) and also deriving value out of it. </a:t>
            </a:r>
            <a:endParaRPr sz="1800">
              <a:solidFill>
                <a:srgbClr val="FFFFFF"/>
              </a:solidFill>
            </a:endParaRPr>
          </a:p>
          <a:p>
            <a:pPr indent="0" lvl="0" marL="0" rtl="0" algn="l">
              <a:lnSpc>
                <a:spcPct val="115000"/>
              </a:lnSpc>
              <a:spcBef>
                <a:spcPts val="1600"/>
              </a:spcBef>
              <a:spcAft>
                <a:spcPts val="0"/>
              </a:spcAft>
              <a:buNone/>
            </a:pPr>
            <a:r>
              <a:rPr lang="en" sz="1800">
                <a:solidFill>
                  <a:srgbClr val="FFFFFF"/>
                </a:solidFill>
              </a:rPr>
              <a:t>However, nowadays, we are foreseeing issues when a size of such data grows to a huge extent, typical sizes are being in the rage of multiple </a:t>
            </a:r>
            <a:r>
              <a:rPr b="1" lang="en" sz="1800">
                <a:solidFill>
                  <a:srgbClr val="FF0000"/>
                </a:solidFill>
              </a:rPr>
              <a:t>zettabytes.</a:t>
            </a:r>
            <a:endParaRPr sz="1800">
              <a:solidFill>
                <a:srgbClr val="FFFFFF"/>
              </a:solidFill>
            </a:endParaRPr>
          </a:p>
          <a:p>
            <a:pPr indent="0" lvl="0" marL="0" rtl="0" algn="l">
              <a:lnSpc>
                <a:spcPct val="115000"/>
              </a:lnSpc>
              <a:spcBef>
                <a:spcPts val="1600"/>
              </a:spcBef>
              <a:spcAft>
                <a:spcPts val="0"/>
              </a:spcAft>
              <a:buNone/>
            </a:pPr>
            <a:r>
              <a:rPr b="1" i="1" lang="en" sz="1800">
                <a:solidFill>
                  <a:srgbClr val="FF0000"/>
                </a:solidFill>
              </a:rPr>
              <a:t>One billion terabytes</a:t>
            </a:r>
            <a:r>
              <a:rPr lang="en" sz="1800">
                <a:solidFill>
                  <a:srgbClr val="FF0000"/>
                </a:solidFill>
              </a:rPr>
              <a:t> forms </a:t>
            </a:r>
            <a:r>
              <a:rPr b="1" i="1" lang="en" sz="1800">
                <a:solidFill>
                  <a:srgbClr val="FF0000"/>
                </a:solidFill>
              </a:rPr>
              <a:t>a zettabyte</a:t>
            </a:r>
            <a:r>
              <a:rPr lang="en" sz="1800">
                <a:solidFill>
                  <a:srgbClr val="FF0000"/>
                </a:solidFill>
              </a:rPr>
              <a:t>, 1 terabyte = 1000 Gigabytes.</a:t>
            </a:r>
            <a:endParaRPr sz="1800">
              <a:solidFill>
                <a:srgbClr val="FF0000"/>
              </a:solidFill>
            </a:endParaRPr>
          </a:p>
          <a:p>
            <a:pPr indent="0" lvl="0" marL="0" rtl="0" algn="l">
              <a:lnSpc>
                <a:spcPct val="115000"/>
              </a:lnSpc>
              <a:spcBef>
                <a:spcPts val="1600"/>
              </a:spcBef>
              <a:spcAft>
                <a:spcPts val="1000"/>
              </a:spcAft>
              <a:buNone/>
            </a:pPr>
            <a:r>
              <a:t/>
            </a:r>
            <a:endParaRPr b="1" i="1" sz="1800">
              <a:solidFill>
                <a:srgbClr val="FAFAFA"/>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400"/>
              </a:spcAft>
              <a:buNone/>
            </a:pPr>
            <a:r>
              <a:rPr lang="en"/>
              <a:t>Structured data example:</a:t>
            </a:r>
            <a:endParaRPr i="1" sz="1600"/>
          </a:p>
        </p:txBody>
      </p:sp>
      <p:pic>
        <p:nvPicPr>
          <p:cNvPr id="118" name="Google Shape;118;p21"/>
          <p:cNvPicPr preferRelativeResize="0"/>
          <p:nvPr/>
        </p:nvPicPr>
        <p:blipFill>
          <a:blip r:embed="rId3">
            <a:alphaModFix/>
          </a:blip>
          <a:stretch>
            <a:fillRect/>
          </a:stretch>
        </p:blipFill>
        <p:spPr>
          <a:xfrm>
            <a:off x="706538" y="1695200"/>
            <a:ext cx="7752813" cy="3332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